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4572000" cy="6400800"/>
  <p:notesSz cx="6858000" cy="9144000"/>
  <p:embeddedFontLst>
    <p:embeddedFont>
      <p:font typeface="JKゴシック Bold" panose="02000600000000000000" pitchFamily="2" charset="-128"/>
      <p:regular r:id="rId3"/>
    </p:embeddedFon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Hiragino Maru Gothic Pro W4" panose="020F0400000000000000" pitchFamily="34" charset="-128"/>
      <p:regular r:id="rId8"/>
    </p:embeddedFont>
    <p:embeddedFont>
      <p:font typeface="Hiragino Maru Gothic ProN W4" panose="020F0400000000000000" pitchFamily="34" charset="-128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92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48" autoAdjust="0"/>
  </p:normalViewPr>
  <p:slideViewPr>
    <p:cSldViewPr>
      <p:cViewPr varScale="1">
        <p:scale>
          <a:sx n="125" d="100"/>
          <a:sy n="125" d="100"/>
        </p:scale>
        <p:origin x="304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tableStyles" Target="tableStyle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viewProps" Target="viewProps.xml"/><Relationship Id="rId5" Type="http://schemas.openxmlformats.org/officeDocument/2006/relationships/font" Target="fonts/font3.fntdata"/><Relationship Id="rId10" Type="http://schemas.openxmlformats.org/officeDocument/2006/relationships/presProps" Target="presProps.xml"/><Relationship Id="rId4" Type="http://schemas.openxmlformats.org/officeDocument/2006/relationships/font" Target="fonts/font2.fntdata"/><Relationship Id="rId9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5182" y="-3465"/>
            <a:ext cx="5085403" cy="6400800"/>
            <a:chOff x="0" y="0"/>
            <a:chExt cx="2399215" cy="30197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99215" cy="3019799"/>
            </a:xfrm>
            <a:custGeom>
              <a:avLst/>
              <a:gdLst/>
              <a:ahLst/>
              <a:cxnLst/>
              <a:rect l="l" t="t" r="r" b="b"/>
              <a:pathLst>
                <a:path w="2399215" h="3019799">
                  <a:moveTo>
                    <a:pt x="0" y="0"/>
                  </a:moveTo>
                  <a:lnTo>
                    <a:pt x="2399215" y="0"/>
                  </a:lnTo>
                  <a:lnTo>
                    <a:pt x="2399215" y="3019799"/>
                  </a:lnTo>
                  <a:lnTo>
                    <a:pt x="0" y="3019799"/>
                  </a:lnTo>
                  <a:close/>
                </a:path>
              </a:pathLst>
            </a:custGeom>
            <a:solidFill>
              <a:srgbClr val="FF5757">
                <a:alpha val="74902"/>
              </a:srgbClr>
            </a:solidFill>
          </p:spPr>
        </p:sp>
      </p:grpSp>
      <p:sp>
        <p:nvSpPr>
          <p:cNvPr id="15" name="円/楕円 14">
            <a:extLst>
              <a:ext uri="{FF2B5EF4-FFF2-40B4-BE49-F238E27FC236}">
                <a16:creationId xmlns:a16="http://schemas.microsoft.com/office/drawing/2014/main" id="{484D3DF1-8D15-BC4A-98C8-F1EF2C6F2E96}"/>
              </a:ext>
            </a:extLst>
          </p:cNvPr>
          <p:cNvSpPr/>
          <p:nvPr/>
        </p:nvSpPr>
        <p:spPr>
          <a:xfrm>
            <a:off x="1917734" y="132839"/>
            <a:ext cx="3164473" cy="314736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AutoShape 4"/>
          <p:cNvSpPr/>
          <p:nvPr/>
        </p:nvSpPr>
        <p:spPr>
          <a:xfrm>
            <a:off x="-513403" y="3479229"/>
            <a:ext cx="5152500" cy="3198626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/>
          <a:srcRect l="28800" t="4082" r="13414"/>
          <a:stretch/>
        </p:blipFill>
        <p:spPr>
          <a:xfrm>
            <a:off x="-513404" y="0"/>
            <a:ext cx="2799403" cy="347922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285999" y="706092"/>
            <a:ext cx="2427945" cy="1918946"/>
            <a:chOff x="-2" y="-125467"/>
            <a:chExt cx="3237260" cy="2558594"/>
          </a:xfrm>
        </p:grpSpPr>
        <p:sp>
          <p:nvSpPr>
            <p:cNvPr id="7" name="TextBox 7"/>
            <p:cNvSpPr txBox="1"/>
            <p:nvPr/>
          </p:nvSpPr>
          <p:spPr>
            <a:xfrm>
              <a:off x="-2" y="675198"/>
              <a:ext cx="3237260" cy="11627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47"/>
                </a:lnSpc>
              </a:pPr>
              <a:r>
                <a:rPr lang="en-US" sz="2999" b="1" dirty="0" err="1">
                  <a:solidFill>
                    <a:srgbClr val="000000"/>
                  </a:solidFill>
                  <a:latin typeface="Hiragino Maru Gothic Pro W4" panose="020F0400000000000000" pitchFamily="34" charset="-128"/>
                  <a:ea typeface="Hiragino Maru Gothic Pro W4" panose="020F0400000000000000" pitchFamily="34" charset="-128"/>
                </a:rPr>
                <a:t>訪問看護に</a:t>
              </a:r>
              <a:endParaRPr lang="en-US" sz="2999" b="1" dirty="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endParaRPr>
            </a:p>
            <a:p>
              <a:pPr algn="ctr">
                <a:lnSpc>
                  <a:spcPts val="3449"/>
                </a:lnSpc>
              </a:pPr>
              <a:r>
                <a:rPr lang="en-US" sz="2999" b="1" dirty="0" err="1">
                  <a:solidFill>
                    <a:srgbClr val="FF0000"/>
                  </a:solidFill>
                  <a:latin typeface="Hiragino Maru Gothic Pro W4" panose="020F0400000000000000" pitchFamily="34" charset="-128"/>
                  <a:ea typeface="Hiragino Maru Gothic Pro W4" panose="020F0400000000000000" pitchFamily="34" charset="-128"/>
                </a:rPr>
                <a:t>緊急</a:t>
              </a:r>
              <a:r>
                <a:rPr lang="en-US" sz="2999" b="1" dirty="0" err="1">
                  <a:solidFill>
                    <a:srgbClr val="000000"/>
                  </a:solidFill>
                  <a:latin typeface="Hiragino Maru Gothic Pro W4" panose="020F0400000000000000" pitchFamily="34" charset="-128"/>
                  <a:ea typeface="Hiragino Maru Gothic Pro W4" panose="020F0400000000000000" pitchFamily="34" charset="-128"/>
                </a:rPr>
                <a:t>連絡を</a:t>
              </a:r>
              <a:endParaRPr lang="en-US" sz="2999" dirty="0">
                <a:solidFill>
                  <a:srgbClr val="000000"/>
                </a:solidFill>
                <a:ea typeface="ニコ角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4294" y="-125467"/>
              <a:ext cx="2818123" cy="493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520"/>
                </a:lnSpc>
              </a:pPr>
              <a:endParaRPr dirty="0"/>
            </a:p>
            <a:p>
              <a:pPr algn="r">
                <a:lnSpc>
                  <a:spcPts val="1520"/>
                </a:lnSpc>
              </a:pPr>
              <a:r>
                <a:rPr lang="en-US" sz="1086" spc="32" dirty="0" err="1">
                  <a:solidFill>
                    <a:srgbClr val="000000"/>
                  </a:solidFill>
                  <a:ea typeface="JKゴシック Bold"/>
                </a:rPr>
                <a:t>体調不良や心配なときは</a:t>
              </a:r>
              <a:endParaRPr lang="en-US" sz="1086" spc="32" dirty="0">
                <a:solidFill>
                  <a:srgbClr val="000000"/>
                </a:solidFill>
                <a:ea typeface="JKゴシック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4964" y="1921710"/>
              <a:ext cx="2742363" cy="511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618"/>
                </a:lnSpc>
              </a:pPr>
              <a:endParaRPr dirty="0"/>
            </a:p>
            <a:p>
              <a:pPr algn="r">
                <a:lnSpc>
                  <a:spcPts val="1618"/>
                </a:lnSpc>
              </a:pPr>
              <a:r>
                <a:rPr lang="en-US" sz="1086" dirty="0">
                  <a:solidFill>
                    <a:srgbClr val="000000"/>
                  </a:solidFill>
                  <a:latin typeface="JKゴシック Bold"/>
                </a:rPr>
                <a:t>24時間365日対応いたします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97289" y="4842432"/>
            <a:ext cx="3420524" cy="1315787"/>
            <a:chOff x="0" y="-11359"/>
            <a:chExt cx="4560699" cy="1754383"/>
          </a:xfrm>
        </p:grpSpPr>
        <p:sp>
          <p:nvSpPr>
            <p:cNvPr id="11" name="TextBox 11"/>
            <p:cNvSpPr txBox="1"/>
            <p:nvPr/>
          </p:nvSpPr>
          <p:spPr>
            <a:xfrm>
              <a:off x="26785" y="-11359"/>
              <a:ext cx="4533914" cy="7022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142"/>
                </a:lnSpc>
              </a:pPr>
              <a:r>
                <a:rPr lang="en-US" sz="1700" b="1" spc="170" dirty="0">
                  <a:solidFill>
                    <a:srgbClr val="202021"/>
                  </a:solidFill>
                  <a:latin typeface="Hiragino Maru Gothic ProN W4" panose="020F0400000000000000" pitchFamily="34" charset="-128"/>
                  <a:ea typeface="Hiragino Maru Gothic ProN W4" panose="020F0400000000000000" pitchFamily="34" charset="-128"/>
                </a:rPr>
                <a:t>24時間365日</a:t>
              </a:r>
            </a:p>
            <a:p>
              <a:pPr algn="r">
                <a:lnSpc>
                  <a:spcPts val="2142"/>
                </a:lnSpc>
              </a:pPr>
              <a:r>
                <a:rPr lang="en-US" sz="1700" b="1" spc="170" dirty="0">
                  <a:solidFill>
                    <a:srgbClr val="202021"/>
                  </a:solidFill>
                  <a:latin typeface="Hiragino Maru Gothic ProN W4" panose="020F0400000000000000" pitchFamily="34" charset="-128"/>
                  <a:ea typeface="Hiragino Maru Gothic ProN W4" panose="020F0400000000000000" pitchFamily="34" charset="-128"/>
                </a:rPr>
                <a:t>○○</a:t>
              </a:r>
              <a:r>
                <a:rPr lang="en-US" sz="1700" b="1" spc="170" dirty="0" err="1">
                  <a:solidFill>
                    <a:srgbClr val="202021"/>
                  </a:solidFill>
                  <a:latin typeface="Hiragino Maru Gothic ProN W4" panose="020F0400000000000000" pitchFamily="34" charset="-128"/>
                  <a:ea typeface="Hiragino Maru Gothic ProN W4" panose="020F0400000000000000" pitchFamily="34" charset="-128"/>
                </a:rPr>
                <a:t>訪問看護ステーション</a:t>
              </a:r>
              <a:endParaRPr lang="en-US" sz="1700" b="1" spc="170" dirty="0">
                <a:solidFill>
                  <a:srgbClr val="202021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98405"/>
              <a:ext cx="4548922" cy="9446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386"/>
                </a:lnSpc>
              </a:pPr>
              <a:r>
                <a:rPr lang="en-US" sz="1100" spc="32" dirty="0">
                  <a:solidFill>
                    <a:srgbClr val="000000"/>
                  </a:solidFill>
                  <a:latin typeface="Hiragino Maru Gothic ProN W4" panose="020F0400000000000000" pitchFamily="34" charset="-128"/>
                  <a:ea typeface="Hiragino Maru Gothic ProN W4" panose="020F0400000000000000" pitchFamily="34" charset="-128"/>
                </a:rPr>
                <a:t>　</a:t>
              </a:r>
              <a:r>
                <a:rPr lang="en-US" sz="1100" spc="32" dirty="0" err="1">
                  <a:solidFill>
                    <a:srgbClr val="000000"/>
                  </a:solidFill>
                  <a:latin typeface="Hiragino Maru Gothic ProN W4" panose="020F0400000000000000" pitchFamily="34" charset="-128"/>
                  <a:ea typeface="Hiragino Maru Gothic ProN W4" panose="020F0400000000000000" pitchFamily="34" charset="-128"/>
                </a:rPr>
                <a:t>体調不良を感じるときや不安なことがあるとき</a:t>
              </a:r>
              <a:endParaRPr lang="en-US" sz="1100" spc="32" dirty="0">
                <a:solidFill>
                  <a:srgbClr val="000000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endParaRPr>
            </a:p>
            <a:p>
              <a:pPr algn="r">
                <a:lnSpc>
                  <a:spcPts val="1386"/>
                </a:lnSpc>
              </a:pPr>
              <a:r>
                <a:rPr lang="en-US" sz="1100" spc="32" dirty="0" err="1">
                  <a:solidFill>
                    <a:srgbClr val="000000"/>
                  </a:solidFill>
                  <a:latin typeface="Hiragino Maru Gothic ProN W4" panose="020F0400000000000000" pitchFamily="34" charset="-128"/>
                  <a:ea typeface="Hiragino Maru Gothic ProN W4" panose="020F0400000000000000" pitchFamily="34" charset="-128"/>
                </a:rPr>
                <a:t>転んでしまったりけがをしてしまったとき</a:t>
              </a:r>
              <a:endParaRPr lang="en-US" sz="1100" spc="32" dirty="0">
                <a:solidFill>
                  <a:srgbClr val="000000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endParaRPr>
            </a:p>
            <a:p>
              <a:pPr algn="r">
                <a:lnSpc>
                  <a:spcPts val="1386"/>
                </a:lnSpc>
              </a:pPr>
              <a:r>
                <a:rPr lang="en-US" sz="1100" spc="32" dirty="0" err="1">
                  <a:solidFill>
                    <a:srgbClr val="000000"/>
                  </a:solidFill>
                  <a:latin typeface="Hiragino Maru Gothic ProN W4" panose="020F0400000000000000" pitchFamily="34" charset="-128"/>
                  <a:ea typeface="Hiragino Maru Gothic ProN W4" panose="020F0400000000000000" pitchFamily="34" charset="-128"/>
                </a:rPr>
                <a:t>医療機器のトラブルやカテーテルの異常があるとき</a:t>
              </a:r>
              <a:endParaRPr lang="en-US" sz="1100" spc="32" dirty="0">
                <a:solidFill>
                  <a:srgbClr val="000000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endParaRPr>
            </a:p>
            <a:p>
              <a:pPr algn="r">
                <a:lnSpc>
                  <a:spcPts val="1386"/>
                </a:lnSpc>
              </a:pPr>
              <a:r>
                <a:rPr lang="en-US" sz="1100" spc="32" dirty="0" err="1">
                  <a:solidFill>
                    <a:srgbClr val="000000"/>
                  </a:solidFill>
                  <a:latin typeface="Hiragino Maru Gothic ProN W4" panose="020F0400000000000000" pitchFamily="34" charset="-128"/>
                  <a:ea typeface="Hiragino Maru Gothic ProN W4" panose="020F0400000000000000" pitchFamily="34" charset="-128"/>
                </a:rPr>
                <a:t>いつでもご連絡お待ちしています</a:t>
              </a:r>
              <a:endParaRPr lang="en-US" sz="1100" spc="32" dirty="0">
                <a:solidFill>
                  <a:srgbClr val="000000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13615" y="3647779"/>
            <a:ext cx="3426321" cy="610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202021"/>
                </a:solidFill>
                <a:ea typeface="M Plus Rounded Black"/>
              </a:rPr>
              <a:t>03-xxxx-xxxx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44763" y="4196859"/>
            <a:ext cx="3718917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202021"/>
                </a:solidFill>
                <a:ea typeface="M Plus Rounded Black"/>
              </a:rPr>
              <a:t>090-xxxx-xxxx</a:t>
            </a:r>
          </a:p>
        </p:txBody>
      </p:sp>
      <p:pic>
        <p:nvPicPr>
          <p:cNvPr id="16" name="グラフィックス 15" descr="電話 単色塗りつぶし">
            <a:extLst>
              <a:ext uri="{FF2B5EF4-FFF2-40B4-BE49-F238E27FC236}">
                <a16:creationId xmlns:a16="http://schemas.microsoft.com/office/drawing/2014/main" id="{EF01CE5F-9EA3-6241-B87C-04D6AE423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946" y="3608179"/>
            <a:ext cx="685800" cy="685800"/>
          </a:xfrm>
          <a:prstGeom prst="rect">
            <a:avLst/>
          </a:prstGeom>
        </p:spPr>
      </p:pic>
      <p:pic>
        <p:nvPicPr>
          <p:cNvPr id="18" name="グラフィックス 17" descr="スマート フォン 単色塗りつぶし">
            <a:extLst>
              <a:ext uri="{FF2B5EF4-FFF2-40B4-BE49-F238E27FC236}">
                <a16:creationId xmlns:a16="http://schemas.microsoft.com/office/drawing/2014/main" id="{4554E95C-46E2-CA42-990C-7BEF9FFA1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576" y="4198343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24</Words>
  <Application>Microsoft Macintosh PowerPoint</Application>
  <PresentationFormat>ユーザー設定</PresentationFormat>
  <Paragraphs>14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Hiragino Maru Gothic Pro W4</vt:lpstr>
      <vt:lpstr>Calibri</vt:lpstr>
      <vt:lpstr>Arial</vt:lpstr>
      <vt:lpstr>Hiragino Maru Gothic ProN W4</vt:lpstr>
      <vt:lpstr>JKゴシック Bold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ピンク 女性 フィットネス チラシ</dc:title>
  <cp:lastModifiedBy>石澤 明日香</cp:lastModifiedBy>
  <cp:revision>5</cp:revision>
  <cp:lastPrinted>2021-07-15T17:19:56Z</cp:lastPrinted>
  <dcterms:created xsi:type="dcterms:W3CDTF">2006-08-16T00:00:00Z</dcterms:created>
  <dcterms:modified xsi:type="dcterms:W3CDTF">2021-07-15T17:20:31Z</dcterms:modified>
  <dc:identifier>DAEkOz3hRRc</dc:identifier>
</cp:coreProperties>
</file>